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8" r:id="rId10"/>
    <p:sldId id="269" r:id="rId11"/>
    <p:sldId id="270" r:id="rId12"/>
    <p:sldId id="264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0E06-0B20-DC28-989A-46BDBDEE1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87F9B-52B8-38AB-3632-ED61DAB5F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74538-2AEC-2D95-0133-2A24EAD67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6F2D5-02EC-2243-28A7-16DC3D63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78895-8214-4411-2971-857CB728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186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56DF-A3ED-D5BA-ADDE-40A6B5DA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565BE-0A59-4EAA-B791-6129C7A0A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92627-20EB-5273-144C-8C9F764D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7F5DE-9671-1ED4-5AB0-3AB13360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2A22-45F8-3CED-FD7B-37238DC6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74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DB135-67F4-9443-122A-AE04E13FA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E1552-4193-D26A-BB74-905C01ADF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89183-B340-D51A-7772-BE1EEF24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F9F9-C372-AAE9-8DDB-6A363EF6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7EC73-3AB7-D2DE-BA0A-92B4DF26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741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448F-4AC0-D6CE-DC66-C0E15F42B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62F66-8DBB-5B76-746C-23776B19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A2CCC-C2C8-1D9E-1DC1-4FA06D0F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EFC36-6304-1081-F17B-18293DB8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32F9C-541D-75AD-A54F-2271193F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08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D16D-2E39-C02C-A7E5-8B9ABA57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6EEE5-162C-0EE6-EBF5-BBDC69928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889C-E90C-55BA-C3A0-ABECB2B4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00F8B-0033-7C9F-1D0D-F1B40083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CD964-03EF-9298-8165-8D40DB99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851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78CE-E44B-8906-5249-40118407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39404-420B-F1AC-D810-201825A8D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4DDF9-FC1E-41FF-7EB7-DACD91651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15F7-39D1-593C-6476-C229DC4B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48C6F-DBA8-1E49-1E09-748B2D8D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76456-697A-9FCF-060F-590311C5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673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9DC8-615C-8607-FB95-F69739EF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10E25-AEA3-FD81-B307-136D3F8F1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10E9F-7BB8-14E0-E407-2DDEF3279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41766-C827-921B-6D9B-22DE7751A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37EBC-4AAE-C162-4C50-7F721AC75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06680-86EF-765F-BC05-EBA1CE71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F4B68-FD51-C6B4-F726-C84A7D1F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FB6A2-FD08-017A-1596-97AC7582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35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635A-DDE0-93F0-E4C4-795B92A2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F6F37-35AF-E41F-5CED-AA94B629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BD2FE-D94E-6EE4-B0A2-98BB7120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8986F-71FD-ACCE-8FCA-36D712CD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87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091BB-B579-FF4C-027A-2EA7A431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2B573-EA92-20E3-EB16-B18F4C7E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7316-A009-DD53-A60F-B95B32A7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60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69DC-9BC5-80A9-AB1A-9C3A519F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4397-6E44-C2CF-B84C-A50C3B1F6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8AC9C-B8F8-4D36-F2BC-FC59F8A2F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65F93-B36F-A814-9E11-22DDB70D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8011B-10FD-10E0-C977-76349E3F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B0F40-C939-08B0-07DE-44885CDE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655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AE6C-15A6-5991-CB9D-EDAF1AE0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813F5E-243B-B834-3945-339E820EE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7C899-59CA-F0D6-DDAA-2308201FC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C1368-363B-D5F1-07C7-8398565F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2CF4E-9309-F07B-F763-7E1E1444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7ED17-AF6F-99B4-07FA-0809D8E6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86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C8333-1C63-A7AD-8085-E9602C1C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A62-0AE1-78E6-5B9D-14C3035F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0B1AA-AD13-42F6-F61A-BB46875A3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F6E8D-92BE-4745-9346-39272444B02D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76088-5332-521F-034B-04AD7AD83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329A-7E4C-99EB-5AD4-7182CB691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E6FBE-C2F5-44CF-8B22-FFD40A5ABF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693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play/5782/879/12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510/694/33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492" y="3360773"/>
            <a:ext cx="5382456" cy="880516"/>
          </a:xfrm>
        </p:spPr>
        <p:txBody>
          <a:bodyPr>
            <a:normAutofit/>
          </a:bodyPr>
          <a:lstStyle/>
          <a:p>
            <a:r>
              <a:rPr lang="hr-HR" sz="5400" b="1" dirty="0" err="1"/>
              <a:t>Look</a:t>
            </a:r>
            <a:r>
              <a:rPr lang="hr-HR" sz="5400" b="1" dirty="0"/>
              <a:t> </a:t>
            </a:r>
            <a:r>
              <a:rPr lang="hr-HR" sz="5400" b="1" dirty="0" err="1"/>
              <a:t>back</a:t>
            </a:r>
            <a:r>
              <a:rPr lang="hr-HR" sz="5400" b="1" dirty="0"/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7681" y="2060375"/>
            <a:ext cx="6196235" cy="514149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SELF-CHECK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36.           </a:t>
            </a:r>
            <a:r>
              <a:rPr lang="hr-HR" b="1" dirty="0">
                <a:solidFill>
                  <a:srgbClr val="7030A0"/>
                </a:solidFill>
              </a:rPr>
              <a:t>LOOK BACK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743" y="1380113"/>
            <a:ext cx="5360251" cy="10303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"/>
          <a:stretch/>
        </p:blipFill>
        <p:spPr>
          <a:xfrm>
            <a:off x="1091954" y="1339957"/>
            <a:ext cx="3736078" cy="501456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388743" y="237387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0283-8E7D-14E7-A519-88B0F4B78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2" y="1725698"/>
            <a:ext cx="5181326" cy="44251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280BB-816E-3B06-DDDB-F4800FA53C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03" y="2705676"/>
            <a:ext cx="4889544" cy="3391716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DDD852E7-0DF7-3981-0F32-A55F03FADDEB}"/>
              </a:ext>
            </a:extLst>
          </p:cNvPr>
          <p:cNvSpPr txBox="1">
            <a:spLocks/>
          </p:cNvSpPr>
          <p:nvPr/>
        </p:nvSpPr>
        <p:spPr>
          <a:xfrm>
            <a:off x="6388742" y="3257727"/>
            <a:ext cx="5360251" cy="1030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Time to </a:t>
            </a:r>
            <a:r>
              <a:rPr lang="hr-HR" b="1" dirty="0" err="1"/>
              <a:t>practice</a:t>
            </a:r>
            <a:r>
              <a:rPr lang="hr-HR" b="1" dirty="0"/>
              <a:t> </a:t>
            </a:r>
            <a:r>
              <a:rPr lang="hr-HR" b="1" dirty="0" err="1"/>
              <a:t>listening</a:t>
            </a:r>
            <a:r>
              <a:rPr lang="hr-HR" b="1" dirty="0"/>
              <a:t>. </a:t>
            </a: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  <a:endParaRPr lang="hr-H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2E06B-9ED9-E0B5-A5C2-3309DDB18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" y="2652238"/>
            <a:ext cx="6082832" cy="202156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82741E6-FE3A-CE12-C9EC-6CD3EDFE4A8C}"/>
              </a:ext>
            </a:extLst>
          </p:cNvPr>
          <p:cNvSpPr txBox="1">
            <a:spLocks/>
          </p:cNvSpPr>
          <p:nvPr/>
        </p:nvSpPr>
        <p:spPr>
          <a:xfrm>
            <a:off x="6436745" y="4214141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7" name="84_wb_lb1_helen">
            <a:hlinkClick r:id="" action="ppaction://media"/>
            <a:extLst>
              <a:ext uri="{FF2B5EF4-FFF2-40B4-BE49-F238E27FC236}">
                <a16:creationId xmlns:a16="http://schemas.microsoft.com/office/drawing/2014/main" id="{9F1E599D-0B9E-FA72-6867-E278B34AE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5311" y="3603555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714AD9-C5DF-0AEF-01B3-3D8DF0A11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7" y="3429000"/>
            <a:ext cx="5494917" cy="1124373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10EA199D-F53B-A1C8-842F-BF69C8E493EB}"/>
              </a:ext>
            </a:extLst>
          </p:cNvPr>
          <p:cNvSpPr txBox="1">
            <a:spLocks/>
          </p:cNvSpPr>
          <p:nvPr/>
        </p:nvSpPr>
        <p:spPr>
          <a:xfrm>
            <a:off x="6436745" y="4877747"/>
            <a:ext cx="5360251" cy="1030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. </a:t>
            </a:r>
            <a:r>
              <a:rPr lang="hr-HR" b="1" dirty="0" err="1"/>
              <a:t>Write</a:t>
            </a:r>
            <a:r>
              <a:rPr lang="hr-HR" b="1" dirty="0"/>
              <a:t> T </a:t>
            </a:r>
            <a:r>
              <a:rPr lang="hr-HR" b="1" dirty="0" err="1"/>
              <a:t>or</a:t>
            </a:r>
            <a:r>
              <a:rPr lang="hr-HR" b="1" dirty="0"/>
              <a:t> F.</a:t>
            </a:r>
            <a:endParaRPr lang="hr-HR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8E0CC2-01AF-5EB4-8DE0-BC5824785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" y="2281562"/>
            <a:ext cx="6100756" cy="3129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85_wb_lb1_helen">
            <a:hlinkClick r:id="" action="ppaction://media"/>
            <a:extLst>
              <a:ext uri="{FF2B5EF4-FFF2-40B4-BE49-F238E27FC236}">
                <a16:creationId xmlns:a16="http://schemas.microsoft.com/office/drawing/2014/main" id="{2AB7CFB5-887E-774A-ACF0-2FF1F02C23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3314" y="5234205"/>
            <a:ext cx="487363" cy="487363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819CB45-7FA7-EEEF-5754-FBB00EC75F7D}"/>
              </a:ext>
            </a:extLst>
          </p:cNvPr>
          <p:cNvSpPr txBox="1">
            <a:spLocks/>
          </p:cNvSpPr>
          <p:nvPr/>
        </p:nvSpPr>
        <p:spPr>
          <a:xfrm>
            <a:off x="6459764" y="5772199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BD2322-9143-1CEE-14F8-5E97F05BAE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4" y="2705676"/>
            <a:ext cx="5739686" cy="25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9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04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4" grpId="0" build="p"/>
      <p:bldP spid="21" grpId="0" build="p"/>
      <p:bldP spid="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37.           </a:t>
            </a:r>
            <a:r>
              <a:rPr lang="hr-HR" b="1" dirty="0">
                <a:solidFill>
                  <a:srgbClr val="7030A0"/>
                </a:solidFill>
              </a:rPr>
              <a:t>LOOK BACK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9864" y="1659470"/>
            <a:ext cx="5940407" cy="34807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It’s</a:t>
            </a:r>
            <a:r>
              <a:rPr lang="hr-HR" b="1" dirty="0"/>
              <a:t> time to </a:t>
            </a:r>
            <a:r>
              <a:rPr lang="hr-HR" b="1" dirty="0" err="1"/>
              <a:t>work</a:t>
            </a:r>
            <a:r>
              <a:rPr lang="hr-HR" b="1" dirty="0"/>
              <a:t> on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reading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writing</a:t>
            </a:r>
            <a:r>
              <a:rPr lang="hr-HR" b="1" dirty="0"/>
              <a:t> </a:t>
            </a:r>
            <a:r>
              <a:rPr lang="hr-HR" b="1" dirty="0" err="1"/>
              <a:t>skills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Task</a:t>
            </a:r>
            <a:r>
              <a:rPr lang="hr-HR" b="1" dirty="0"/>
              <a:t> A. 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below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undeline</a:t>
            </a:r>
            <a:r>
              <a:rPr lang="hr-HR" b="1" dirty="0"/>
              <a:t> </a:t>
            </a:r>
            <a:r>
              <a:rPr lang="hr-HR" b="1" dirty="0" err="1"/>
              <a:t>all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must </a:t>
            </a:r>
            <a:r>
              <a:rPr lang="hr-HR" b="1" dirty="0" err="1"/>
              <a:t>be</a:t>
            </a:r>
            <a:r>
              <a:rPr lang="hr-HR" b="1" dirty="0"/>
              <a:t> </a:t>
            </a:r>
            <a:r>
              <a:rPr lang="hr-HR" b="1" dirty="0" err="1"/>
              <a:t>written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a </a:t>
            </a:r>
            <a:r>
              <a:rPr lang="hr-HR" b="1" dirty="0" err="1"/>
              <a:t>capital</a:t>
            </a:r>
            <a:r>
              <a:rPr lang="hr-HR" b="1" dirty="0"/>
              <a:t> </a:t>
            </a:r>
            <a:r>
              <a:rPr lang="hr-HR" b="1" dirty="0" err="1"/>
              <a:t>letter</a:t>
            </a:r>
            <a:r>
              <a:rPr lang="hr-HR" b="1" dirty="0"/>
              <a:t>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rewrite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capital</a:t>
            </a:r>
            <a:r>
              <a:rPr lang="hr-HR" b="1" dirty="0"/>
              <a:t> </a:t>
            </a:r>
            <a:r>
              <a:rPr lang="hr-HR" b="1" dirty="0" err="1"/>
              <a:t>letters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divide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three</a:t>
            </a:r>
            <a:r>
              <a:rPr lang="hr-HR" b="1" dirty="0"/>
              <a:t> </a:t>
            </a:r>
            <a:r>
              <a:rPr lang="hr-HR" b="1" dirty="0" err="1"/>
              <a:t>paragraphs</a:t>
            </a:r>
            <a:r>
              <a:rPr lang="hr-HR" b="1" dirty="0"/>
              <a:t>: HOME TOWN, FAMILY, AND SCHOOL.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986" y="1339957"/>
            <a:ext cx="3823334" cy="501456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99864" y="5140171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E51E1-C535-CB42-F0D6-49B97D224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5" y="1839912"/>
            <a:ext cx="5750043" cy="4094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DB5DC-B53F-8122-19CE-76889EB47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5" y="2091858"/>
            <a:ext cx="6705799" cy="3062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8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AF5113-8B47-2B95-05F8-5C70B05CF8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2012" cy="6855028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27E292-516A-286E-7992-E6068128F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17757"/>
            <a:ext cx="5181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learning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b="1" dirty="0"/>
              <a:t> table. </a:t>
            </a:r>
          </a:p>
          <a:p>
            <a:pPr marL="0" indent="0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outcomes</a:t>
            </a:r>
            <a:r>
              <a:rPr lang="hr-HR" b="1" dirty="0"/>
              <a:t> </a:t>
            </a:r>
            <a:r>
              <a:rPr lang="hr-HR" b="1" dirty="0" err="1"/>
              <a:t>did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master </a:t>
            </a:r>
            <a:r>
              <a:rPr lang="hr-HR" b="1" dirty="0" err="1"/>
              <a:t>very</a:t>
            </a:r>
            <a:r>
              <a:rPr lang="hr-HR" b="1" dirty="0"/>
              <a:t> </a:t>
            </a:r>
            <a:r>
              <a:rPr lang="hr-HR" b="1" dirty="0" err="1"/>
              <a:t>well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ones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</a:t>
            </a:r>
            <a:r>
              <a:rPr lang="hr-HR" b="1" dirty="0" err="1"/>
              <a:t>improvement</a:t>
            </a:r>
            <a:r>
              <a:rPr lang="hr-HR" b="1" dirty="0"/>
              <a:t>?</a:t>
            </a:r>
          </a:p>
          <a:p>
            <a:pPr marL="0" indent="0">
              <a:buNone/>
            </a:pPr>
            <a:r>
              <a:rPr lang="hr-HR" b="1" dirty="0"/>
              <a:t>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need</a:t>
            </a:r>
            <a:r>
              <a:rPr lang="hr-HR" b="1" dirty="0"/>
              <a:t> more time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practice</a:t>
            </a:r>
            <a:r>
              <a:rPr lang="hr-HR" b="1" dirty="0"/>
              <a:t> for </a:t>
            </a:r>
            <a:r>
              <a:rPr lang="hr-HR" b="1" dirty="0" err="1"/>
              <a:t>any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? </a:t>
            </a:r>
          </a:p>
          <a:p>
            <a:pPr marL="0" indent="0">
              <a:buNone/>
            </a:pPr>
            <a:r>
              <a:rPr lang="hr-HR" b="1" dirty="0"/>
              <a:t>Be </a:t>
            </a:r>
            <a:r>
              <a:rPr lang="hr-HR" b="1" dirty="0" err="1"/>
              <a:t>honest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B7C48-28C4-B277-65F7-FD859BE6D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50" y="58471"/>
            <a:ext cx="2968456" cy="6738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D7915-EA37-AF4D-241F-AFEBC3CC2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233" y="4959645"/>
            <a:ext cx="1898355" cy="18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3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B3D2-B9E0-A7A5-8DA1-55906D7D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hr-HR" b="1" dirty="0"/>
              <a:t>Play </a:t>
            </a:r>
            <a:r>
              <a:rPr lang="hr-HR" b="1" dirty="0" err="1"/>
              <a:t>the</a:t>
            </a:r>
            <a:r>
              <a:rPr lang="hr-HR" b="1" dirty="0"/>
              <a:t> game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revise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use </a:t>
            </a:r>
            <a:r>
              <a:rPr lang="hr-HR" b="1" dirty="0" err="1"/>
              <a:t>of</a:t>
            </a:r>
            <a:r>
              <a:rPr lang="hr-HR" b="1" dirty="0"/>
              <a:t> CAPITAL LETTERS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names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book</a:t>
            </a:r>
            <a:r>
              <a:rPr lang="hr-HR" b="1" dirty="0"/>
              <a:t> </a:t>
            </a:r>
            <a:r>
              <a:rPr lang="hr-HR" b="1" dirty="0" err="1"/>
              <a:t>titles</a:t>
            </a:r>
            <a:r>
              <a:rPr lang="hr-HR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32967-134A-5C26-70A1-37FD9FBE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690688"/>
            <a:ext cx="10620375" cy="4486275"/>
          </a:xfrm>
        </p:spPr>
        <p:txBody>
          <a:bodyPr/>
          <a:lstStyle/>
          <a:p>
            <a:pPr marL="0" indent="0">
              <a:buNone/>
            </a:pPr>
            <a:r>
              <a:rPr lang="hr-HR" b="1" dirty="0">
                <a:hlinkClick r:id="rId2"/>
              </a:rPr>
              <a:t>https://wordwall.net/play/5782/879/126</a:t>
            </a:r>
            <a:r>
              <a:rPr lang="hr-HR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9834F0-D9F3-0A46-D7E9-7BB7B31CB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47" y="1614488"/>
            <a:ext cx="3985605" cy="504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AFF13-0CDC-8197-D792-B1114042CF73}"/>
              </a:ext>
            </a:extLst>
          </p:cNvPr>
          <p:cNvSpPr txBox="1"/>
          <p:nvPr/>
        </p:nvSpPr>
        <p:spPr>
          <a:xfrm>
            <a:off x="838200" y="3059708"/>
            <a:ext cx="6989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3200" b="1" dirty="0" err="1"/>
              <a:t>Check</a:t>
            </a:r>
            <a:r>
              <a:rPr lang="hr-HR" sz="3200" b="1" dirty="0"/>
              <a:t> </a:t>
            </a:r>
            <a:r>
              <a:rPr lang="hr-HR" sz="3200" b="1" dirty="0" err="1"/>
              <a:t>your</a:t>
            </a:r>
            <a:r>
              <a:rPr lang="hr-HR" sz="3200" b="1" dirty="0"/>
              <a:t> </a:t>
            </a:r>
            <a:r>
              <a:rPr lang="hr-HR" sz="3200" b="1" dirty="0" err="1"/>
              <a:t>vocabulary</a:t>
            </a:r>
            <a:r>
              <a:rPr lang="hr-HR" sz="3200" b="1" dirty="0"/>
              <a:t>. </a:t>
            </a:r>
          </a:p>
          <a:p>
            <a:pPr algn="just"/>
            <a:r>
              <a:rPr lang="hr-HR" sz="3200" b="1" dirty="0">
                <a:hlinkClick r:id="rId4"/>
              </a:rPr>
              <a:t>https://wordwall.net/play/510/694/338</a:t>
            </a:r>
            <a:r>
              <a:rPr lang="hr-HR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4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23517F8-710E-EDD3-5F42-E8F3C20D5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6112" cy="68580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8754A-473B-5B09-18D4-473BEC0E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0599" y="458981"/>
            <a:ext cx="5698062" cy="3105150"/>
          </a:xfrm>
        </p:spPr>
        <p:txBody>
          <a:bodyPr/>
          <a:lstStyle/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1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expressions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know</a:t>
            </a:r>
            <a:r>
              <a:rPr lang="hr-HR" b="1" dirty="0"/>
              <a:t>. </a:t>
            </a:r>
            <a:r>
              <a:rPr lang="hr-HR" b="1" dirty="0" err="1"/>
              <a:t>Discuss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are </a:t>
            </a:r>
            <a:r>
              <a:rPr lang="hr-HR" b="1" dirty="0" err="1"/>
              <a:t>easier</a:t>
            </a:r>
            <a:r>
              <a:rPr lang="hr-HR" b="1" dirty="0"/>
              <a:t> to </a:t>
            </a:r>
            <a:r>
              <a:rPr lang="hr-HR" b="1" dirty="0" err="1"/>
              <a:t>remember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why</a:t>
            </a:r>
            <a:r>
              <a:rPr lang="hr-HR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058058-5765-F429-09B8-FFEDD03D3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" y="2011556"/>
            <a:ext cx="4069433" cy="2834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724845DA-587C-72CB-24B9-881FEBC9F06D}"/>
              </a:ext>
            </a:extLst>
          </p:cNvPr>
          <p:cNvSpPr txBox="1">
            <a:spLocks/>
          </p:cNvSpPr>
          <p:nvPr/>
        </p:nvSpPr>
        <p:spPr>
          <a:xfrm>
            <a:off x="5860599" y="3933825"/>
            <a:ext cx="5698062" cy="201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Sort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1 </a:t>
            </a:r>
            <a:r>
              <a:rPr lang="hr-HR" b="1" dirty="0" err="1"/>
              <a:t>into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2.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1CD8F5-8420-210D-95A2-87DCCB4E9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2" y="1494394"/>
            <a:ext cx="4507263" cy="386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1AC677-B5CC-69BD-6E05-0680161EE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/>
          <a:stretch/>
        </p:blipFill>
        <p:spPr>
          <a:xfrm>
            <a:off x="506036" y="2516431"/>
            <a:ext cx="981161" cy="845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C8BD8-16C7-0011-331C-D71CCAD41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78" y="2482137"/>
            <a:ext cx="983065" cy="91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A5A3F6-C82D-BC95-95A8-4B76F7CA7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89" y="2482137"/>
            <a:ext cx="838273" cy="14174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B3CDE5-C579-5581-3F25-1EE7CFC30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64" y="2482137"/>
            <a:ext cx="1126789" cy="7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23517F8-710E-EDD3-5F42-E8F3C20D5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6112" cy="68580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8754A-473B-5B09-18D4-473BEC0E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0599" y="458981"/>
            <a:ext cx="5698062" cy="1912744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Use 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letters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3 to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724845DA-587C-72CB-24B9-881FEBC9F06D}"/>
              </a:ext>
            </a:extLst>
          </p:cNvPr>
          <p:cNvSpPr txBox="1">
            <a:spLocks/>
          </p:cNvSpPr>
          <p:nvPr/>
        </p:nvSpPr>
        <p:spPr>
          <a:xfrm>
            <a:off x="5860599" y="4486276"/>
            <a:ext cx="5826576" cy="221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5 </a:t>
            </a:r>
            <a:r>
              <a:rPr lang="hr-HR" b="1" dirty="0" err="1"/>
              <a:t>and</a:t>
            </a:r>
            <a:r>
              <a:rPr lang="hr-HR" b="1" dirty="0"/>
              <a:t> 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expressions</a:t>
            </a:r>
            <a:r>
              <a:rPr lang="hr-HR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58B5B-57F3-AF19-C7B0-01AE06E92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2" y="1569558"/>
            <a:ext cx="4221846" cy="3718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78C319-6A34-D3F0-91A6-7ADB561C70D2}"/>
              </a:ext>
            </a:extLst>
          </p:cNvPr>
          <p:cNvSpPr txBox="1"/>
          <p:nvPr/>
        </p:nvSpPr>
        <p:spPr>
          <a:xfrm>
            <a:off x="2923497" y="186690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TRICT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B9B4A3-CEA8-9C75-62BC-795523E452B7}"/>
              </a:ext>
            </a:extLst>
          </p:cNvPr>
          <p:cNvSpPr txBox="1"/>
          <p:nvPr/>
        </p:nvSpPr>
        <p:spPr>
          <a:xfrm>
            <a:off x="856572" y="274320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PACIOUS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A301E-63C7-0C74-D67C-D09527F6CEC6}"/>
              </a:ext>
            </a:extLst>
          </p:cNvPr>
          <p:cNvSpPr txBox="1"/>
          <p:nvPr/>
        </p:nvSpPr>
        <p:spPr>
          <a:xfrm>
            <a:off x="2132922" y="3112532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HABBY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56DB70-F63E-C38A-C74B-89E141B0DB57}"/>
              </a:ext>
            </a:extLst>
          </p:cNvPr>
          <p:cNvSpPr txBox="1"/>
          <p:nvPr/>
        </p:nvSpPr>
        <p:spPr>
          <a:xfrm>
            <a:off x="2371047" y="3763962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QUIPMENT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3C31E-82F8-4945-0D5D-CB26A4E84CE7}"/>
              </a:ext>
            </a:extLst>
          </p:cNvPr>
          <p:cNvSpPr txBox="1"/>
          <p:nvPr/>
        </p:nvSpPr>
        <p:spPr>
          <a:xfrm>
            <a:off x="5860600" y="2748299"/>
            <a:ext cx="5698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Put a </a:t>
            </a:r>
            <a:r>
              <a:rPr lang="hr-HR" sz="2800" b="1" dirty="0" err="1"/>
              <a:t>tick</a:t>
            </a:r>
            <a:r>
              <a:rPr lang="hr-HR" sz="2800" b="1" dirty="0"/>
              <a:t> </a:t>
            </a:r>
            <a:r>
              <a:rPr lang="hr-HR" sz="2800" b="1" dirty="0" err="1"/>
              <a:t>next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that</a:t>
            </a:r>
            <a:r>
              <a:rPr lang="hr-HR" sz="2800" b="1" dirty="0"/>
              <a:t> are </a:t>
            </a:r>
            <a:r>
              <a:rPr lang="hr-HR" sz="2800" b="1" dirty="0" err="1"/>
              <a:t>true</a:t>
            </a:r>
            <a:r>
              <a:rPr lang="hr-HR" sz="2800" b="1" dirty="0"/>
              <a:t> for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school</a:t>
            </a:r>
            <a:r>
              <a:rPr lang="hr-HR" sz="2800" b="1" dirty="0"/>
              <a:t>. </a:t>
            </a:r>
            <a:r>
              <a:rPr lang="hr-HR" sz="2800" b="1" dirty="0" err="1"/>
              <a:t>Discuss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F8F43-497D-23A8-3F66-8B100FDAB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0" y="1569558"/>
            <a:ext cx="5034292" cy="3978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53410E-32CF-157A-90F7-4F7CF478E4DF}"/>
              </a:ext>
            </a:extLst>
          </p:cNvPr>
          <p:cNvSpPr txBox="1"/>
          <p:nvPr/>
        </p:nvSpPr>
        <p:spPr>
          <a:xfrm>
            <a:off x="1073519" y="2893457"/>
            <a:ext cx="10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through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32F18-7EE2-38BA-8490-80FC8FFFADE7}"/>
              </a:ext>
            </a:extLst>
          </p:cNvPr>
          <p:cNvSpPr txBox="1"/>
          <p:nvPr/>
        </p:nvSpPr>
        <p:spPr>
          <a:xfrm>
            <a:off x="1200150" y="3384549"/>
            <a:ext cx="10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down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2FA92A-81C8-AD75-A922-F47C86650758}"/>
              </a:ext>
            </a:extLst>
          </p:cNvPr>
          <p:cNvSpPr txBox="1"/>
          <p:nvPr/>
        </p:nvSpPr>
        <p:spPr>
          <a:xfrm>
            <a:off x="1311644" y="3796745"/>
            <a:ext cx="10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off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3219B5-D267-868C-8303-96F852549139}"/>
              </a:ext>
            </a:extLst>
          </p:cNvPr>
          <p:cNvSpPr txBox="1"/>
          <p:nvPr/>
        </p:nvSpPr>
        <p:spPr>
          <a:xfrm>
            <a:off x="1272322" y="4267227"/>
            <a:ext cx="5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DDB310-BCD1-4E30-C596-D2496D46BC99}"/>
              </a:ext>
            </a:extLst>
          </p:cNvPr>
          <p:cNvSpPr txBox="1"/>
          <p:nvPr/>
        </p:nvSpPr>
        <p:spPr>
          <a:xfrm>
            <a:off x="2437722" y="4682091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out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CECB83-9A27-F349-6B85-EBE31D4C559D}"/>
              </a:ext>
            </a:extLst>
          </p:cNvPr>
          <p:cNvSpPr txBox="1"/>
          <p:nvPr/>
        </p:nvSpPr>
        <p:spPr>
          <a:xfrm>
            <a:off x="1073519" y="5076549"/>
            <a:ext cx="10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out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3" grpId="0"/>
      <p:bldP spid="5" grpId="0"/>
      <p:bldP spid="8" grpId="0"/>
      <p:bldP spid="25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23517F8-710E-EDD3-5F42-E8F3C20D5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2876"/>
            <a:ext cx="5336112" cy="68580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8754A-473B-5B09-18D4-473BEC0E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0599" y="458980"/>
            <a:ext cx="5998026" cy="377011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phrasal</a:t>
            </a:r>
            <a:r>
              <a:rPr lang="hr-HR" b="1" dirty="0"/>
              <a:t> </a:t>
            </a:r>
            <a:r>
              <a:rPr lang="hr-HR" b="1" dirty="0" err="1"/>
              <a:t>verbs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5 </a:t>
            </a:r>
            <a:r>
              <a:rPr lang="hr-HR" b="1" dirty="0" err="1"/>
              <a:t>into</a:t>
            </a:r>
            <a:r>
              <a:rPr lang="hr-HR" b="1" dirty="0"/>
              <a:t> Croatian.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flick</a:t>
            </a:r>
            <a:r>
              <a:rPr lang="hr-HR" b="1" dirty="0"/>
              <a:t> </a:t>
            </a:r>
            <a:r>
              <a:rPr lang="hr-HR" b="1" dirty="0" err="1"/>
              <a:t>through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prelistati</a:t>
            </a:r>
            <a:r>
              <a:rPr lang="hr-HR" b="1" dirty="0"/>
              <a:t> </a:t>
            </a:r>
          </a:p>
          <a:p>
            <a:pPr marL="0" indent="0" algn="just">
              <a:buNone/>
            </a:pPr>
            <a:r>
              <a:rPr lang="hr-HR" b="1" dirty="0" err="1"/>
              <a:t>turn</a:t>
            </a:r>
            <a:r>
              <a:rPr lang="hr-HR" b="1" dirty="0"/>
              <a:t> </a:t>
            </a:r>
            <a:r>
              <a:rPr lang="hr-HR" b="1" dirty="0" err="1"/>
              <a:t>down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smanjiti </a:t>
            </a:r>
          </a:p>
          <a:p>
            <a:pPr marL="0" indent="0" algn="just">
              <a:buNone/>
            </a:pPr>
            <a:r>
              <a:rPr lang="hr-HR" b="1" dirty="0"/>
              <a:t>take </a:t>
            </a:r>
            <a:r>
              <a:rPr lang="hr-HR" b="1" dirty="0" err="1"/>
              <a:t>off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skinuti</a:t>
            </a:r>
          </a:p>
          <a:p>
            <a:pPr marL="0" indent="0" algn="just">
              <a:buNone/>
            </a:pPr>
            <a:r>
              <a:rPr lang="hr-HR" b="1" dirty="0" err="1"/>
              <a:t>turn</a:t>
            </a:r>
            <a:r>
              <a:rPr lang="hr-HR" b="1" dirty="0"/>
              <a:t> on – </a:t>
            </a:r>
            <a:r>
              <a:rPr lang="hr-HR" b="1" dirty="0">
                <a:solidFill>
                  <a:schemeClr val="accent1"/>
                </a:solidFill>
              </a:rPr>
              <a:t>upaliti </a:t>
            </a:r>
          </a:p>
          <a:p>
            <a:pPr marL="0" indent="0" algn="just">
              <a:buNone/>
            </a:pPr>
            <a:r>
              <a:rPr lang="hr-HR" b="1" dirty="0" err="1"/>
              <a:t>help</a:t>
            </a:r>
            <a:r>
              <a:rPr lang="hr-HR" b="1" dirty="0"/>
              <a:t> </a:t>
            </a:r>
            <a:r>
              <a:rPr lang="hr-HR" b="1" dirty="0" err="1"/>
              <a:t>someone</a:t>
            </a:r>
            <a:r>
              <a:rPr lang="hr-HR" b="1" dirty="0"/>
              <a:t>/me </a:t>
            </a:r>
            <a:r>
              <a:rPr lang="hr-HR" b="1" dirty="0" err="1"/>
              <a:t>out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pomoći kome</a:t>
            </a:r>
          </a:p>
          <a:p>
            <a:pPr marL="0" indent="0" algn="just">
              <a:buNone/>
            </a:pPr>
            <a:r>
              <a:rPr lang="hr-HR" b="1" dirty="0" err="1"/>
              <a:t>pick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– </a:t>
            </a:r>
            <a:r>
              <a:rPr lang="hr-HR" b="1" dirty="0">
                <a:solidFill>
                  <a:schemeClr val="accent1"/>
                </a:solidFill>
              </a:rPr>
              <a:t>odabrati </a:t>
            </a:r>
          </a:p>
          <a:p>
            <a:pPr marL="0" indent="0" algn="just">
              <a:buNone/>
            </a:pPr>
            <a:endParaRPr lang="hr-HR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EA637-0C6A-415A-3937-C592BB93D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" y="1760074"/>
            <a:ext cx="4069433" cy="333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B1B9C-F548-1A94-C9F2-FCB339597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6" y="1297789"/>
            <a:ext cx="4310136" cy="4262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B36A4D-78CB-32C3-485B-348360C58DA7}"/>
              </a:ext>
            </a:extLst>
          </p:cNvPr>
          <p:cNvSpPr txBox="1"/>
          <p:nvPr/>
        </p:nvSpPr>
        <p:spPr>
          <a:xfrm>
            <a:off x="5843661" y="432435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Task</a:t>
            </a:r>
            <a:r>
              <a:rPr lang="hr-HR" sz="2800" b="1" dirty="0"/>
              <a:t> 6.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shape</a:t>
            </a:r>
            <a:r>
              <a:rPr lang="hr-HR" sz="2800" b="1" dirty="0"/>
              <a:t> </a:t>
            </a:r>
            <a:r>
              <a:rPr lang="hr-HR" sz="2800" b="1" dirty="0" err="1"/>
              <a:t>represents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time </a:t>
            </a:r>
            <a:r>
              <a:rPr lang="hr-HR" sz="2800" b="1" dirty="0" err="1"/>
              <a:t>expression</a:t>
            </a:r>
            <a:r>
              <a:rPr lang="hr-HR" sz="2800" b="1" dirty="0"/>
              <a:t>. Cross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one </a:t>
            </a:r>
            <a:r>
              <a:rPr lang="hr-HR" sz="2800" b="1" dirty="0" err="1"/>
              <a:t>that</a:t>
            </a:r>
            <a:r>
              <a:rPr lang="hr-HR" sz="2800" b="1" dirty="0"/>
              <a:t>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a </a:t>
            </a:r>
            <a:r>
              <a:rPr lang="hr-HR" sz="2800" b="1" dirty="0" err="1"/>
              <a:t>wrong</a:t>
            </a:r>
            <a:r>
              <a:rPr lang="hr-HR" sz="2800" b="1" dirty="0"/>
              <a:t> place.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B6E31-8121-4C8C-CDD0-2DBAC9DE324E}"/>
              </a:ext>
            </a:extLst>
          </p:cNvPr>
          <p:cNvSpPr txBox="1"/>
          <p:nvPr/>
        </p:nvSpPr>
        <p:spPr>
          <a:xfrm>
            <a:off x="5860599" y="570934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0FAF44-5600-A84B-33B5-113F2974B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05" y="1896044"/>
            <a:ext cx="4130398" cy="35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23517F8-710E-EDD3-5F42-E8F3C20D5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2876"/>
            <a:ext cx="5336112" cy="68580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8754A-473B-5B09-18D4-473BEC0E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0599" y="458980"/>
            <a:ext cx="5998026" cy="10324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7.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endParaRPr lang="hr-HR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B6E31-8121-4C8C-CDD0-2DBAC9DE324E}"/>
              </a:ext>
            </a:extLst>
          </p:cNvPr>
          <p:cNvSpPr txBox="1"/>
          <p:nvPr/>
        </p:nvSpPr>
        <p:spPr>
          <a:xfrm>
            <a:off x="5860599" y="1491449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D25DF-30C1-9675-66AF-902AA9EDD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1" y="127665"/>
            <a:ext cx="3307329" cy="18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A447A-1AD9-E4E6-3549-A4E78109B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1" y="2054114"/>
            <a:ext cx="3290095" cy="4674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135B3A-E210-C61E-C971-CD16BEAB4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7" y="843378"/>
            <a:ext cx="380421" cy="239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8DA2C8-DAC9-FE0F-9AC2-03106131D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75" y="1763327"/>
            <a:ext cx="380421" cy="239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0F943-DB04-DF3F-1D4A-74649D16A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87" y="2256065"/>
            <a:ext cx="380421" cy="239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33E751-0FF2-BA5A-0F9C-D7D8E1F69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8" y="2977433"/>
            <a:ext cx="405537" cy="255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420D7B-2AFA-23E6-6950-6B6D4DDF2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6" y="3765611"/>
            <a:ext cx="380421" cy="2396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217A5-9282-482E-40CE-E4E27625D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57" y="4688889"/>
            <a:ext cx="380421" cy="2396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B7834E-FF05-3C8E-88CF-21282EA2E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6" y="5228978"/>
            <a:ext cx="380421" cy="239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A4F8BB-0570-475F-B040-FC9652F23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2" y="6286869"/>
            <a:ext cx="380421" cy="2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34.      </a:t>
            </a:r>
            <a:r>
              <a:rPr lang="hr-HR" b="1" dirty="0">
                <a:solidFill>
                  <a:srgbClr val="7030A0"/>
                </a:solidFill>
              </a:rPr>
              <a:t>LOOK BACK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39957"/>
            <a:ext cx="5636310" cy="1325563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Use </a:t>
            </a:r>
            <a:r>
              <a:rPr lang="hr-HR" b="1" dirty="0" err="1"/>
              <a:t>the</a:t>
            </a:r>
            <a:r>
              <a:rPr lang="hr-HR" b="1" dirty="0"/>
              <a:t> short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‘to </a:t>
            </a:r>
            <a:r>
              <a:rPr lang="hr-HR" b="1" dirty="0" err="1"/>
              <a:t>be</a:t>
            </a:r>
            <a:r>
              <a:rPr lang="hr-HR" b="1" dirty="0"/>
              <a:t>’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51" y="1339957"/>
            <a:ext cx="3959604" cy="501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42971-C5C2-F265-9A44-D6142F959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2" y="2509387"/>
            <a:ext cx="4994653" cy="214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72199" y="266552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aswers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260DB0-98C5-5561-FC37-6805E1951AD1}"/>
              </a:ext>
            </a:extLst>
          </p:cNvPr>
          <p:cNvSpPr txBox="1">
            <a:spLocks/>
          </p:cNvSpPr>
          <p:nvPr/>
        </p:nvSpPr>
        <p:spPr>
          <a:xfrm>
            <a:off x="6172199" y="3429000"/>
            <a:ext cx="5636310" cy="202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Put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apostrophe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place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 </a:t>
            </a:r>
            <a:endParaRPr lang="hr-H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1ECDA9-AFD2-42E9-8CCA-9D6153AFE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2" y="2092403"/>
            <a:ext cx="5181600" cy="267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1DF0258-3D9A-84A2-2641-F57697ABD3E8}"/>
              </a:ext>
            </a:extLst>
          </p:cNvPr>
          <p:cNvSpPr txBox="1">
            <a:spLocks/>
          </p:cNvSpPr>
          <p:nvPr/>
        </p:nvSpPr>
        <p:spPr>
          <a:xfrm>
            <a:off x="6172199" y="5119085"/>
            <a:ext cx="2932590" cy="66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3991A9-11E1-446E-26CB-CA52DB9AE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1" y="2566858"/>
            <a:ext cx="5029614" cy="21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34.       </a:t>
            </a:r>
            <a:r>
              <a:rPr lang="hr-HR" b="1" dirty="0">
                <a:solidFill>
                  <a:srgbClr val="7030A0"/>
                </a:solidFill>
              </a:rPr>
              <a:t>LOOK BACK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39957"/>
            <a:ext cx="5484182" cy="1030381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</a:t>
            </a:r>
            <a:r>
              <a:rPr lang="hr-HR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51" y="1339957"/>
            <a:ext cx="3959604" cy="501456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72199" y="2001914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18F01-BF3B-86E2-90BE-9422D064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" y="2775402"/>
            <a:ext cx="5367760" cy="1983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114AA-ACE5-4A65-FB63-C0473CEE9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5" y="2974019"/>
            <a:ext cx="5286918" cy="178525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826692-BC54-83F6-8818-401C0E7F4E04}"/>
              </a:ext>
            </a:extLst>
          </p:cNvPr>
          <p:cNvSpPr txBox="1">
            <a:spLocks/>
          </p:cNvSpPr>
          <p:nvPr/>
        </p:nvSpPr>
        <p:spPr>
          <a:xfrm>
            <a:off x="6096000" y="2748763"/>
            <a:ext cx="5560381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form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brackets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</a:t>
            </a:r>
            <a:r>
              <a:rPr lang="hr-HR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5836D-E64A-488A-52AE-03BF50DBD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7" y="2512445"/>
            <a:ext cx="5683374" cy="250978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E51DC7D-EE3B-81A6-59A4-EEAFFA0BD5FC}"/>
              </a:ext>
            </a:extLst>
          </p:cNvPr>
          <p:cNvSpPr txBox="1">
            <a:spLocks/>
          </p:cNvSpPr>
          <p:nvPr/>
        </p:nvSpPr>
        <p:spPr>
          <a:xfrm>
            <a:off x="6096000" y="4074326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5B35E7-4196-3B60-64B6-81CD59683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" y="2850240"/>
            <a:ext cx="5489295" cy="21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4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44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35.         </a:t>
            </a:r>
            <a:r>
              <a:rPr lang="hr-HR" b="1" dirty="0">
                <a:solidFill>
                  <a:srgbClr val="7030A0"/>
                </a:solidFill>
              </a:rPr>
              <a:t>LOOK BACK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674" y="1417071"/>
            <a:ext cx="5360251" cy="103038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>
                <a:solidFill>
                  <a:schemeClr val="accent1"/>
                </a:solidFill>
              </a:rPr>
              <a:t>DON’T + INFINITIVE 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>
                <a:solidFill>
                  <a:schemeClr val="accent1"/>
                </a:solidFill>
              </a:rPr>
              <a:t>DOESN’T + INFINITIVE</a:t>
            </a:r>
            <a:r>
              <a:rPr lang="hr-HR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09DFB85-8E44-5E94-F5BC-345FD051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9" y="1339957"/>
            <a:ext cx="3809068" cy="501456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427361" y="2378468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826692-BC54-83F6-8818-401C0E7F4E04}"/>
              </a:ext>
            </a:extLst>
          </p:cNvPr>
          <p:cNvSpPr txBox="1">
            <a:spLocks/>
          </p:cNvSpPr>
          <p:nvPr/>
        </p:nvSpPr>
        <p:spPr>
          <a:xfrm>
            <a:off x="6427361" y="3078967"/>
            <a:ext cx="5360251" cy="1030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articles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A</a:t>
            </a:r>
            <a:r>
              <a:rPr lang="hr-HR" b="1" dirty="0"/>
              <a:t>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>
                <a:solidFill>
                  <a:srgbClr val="FF0000"/>
                </a:solidFill>
              </a:rPr>
              <a:t>AN</a:t>
            </a:r>
            <a:r>
              <a:rPr lang="hr-HR" b="1" dirty="0"/>
              <a:t>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needed</a:t>
            </a:r>
            <a:r>
              <a:rPr lang="hr-HR" dirty="0"/>
              <a:t>.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E51DC7D-EE3B-81A6-59A4-EEAFFA0BD5FC}"/>
              </a:ext>
            </a:extLst>
          </p:cNvPr>
          <p:cNvSpPr txBox="1">
            <a:spLocks/>
          </p:cNvSpPr>
          <p:nvPr/>
        </p:nvSpPr>
        <p:spPr>
          <a:xfrm>
            <a:off x="6427361" y="3962470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03A92-6878-1E2B-AB77-25FF6185E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3" y="2786905"/>
            <a:ext cx="5493499" cy="197963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DF0D0-9C2F-C852-3F29-9BE97394F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6" y="3018452"/>
            <a:ext cx="5353934" cy="1748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1E454E-09D9-10B6-C5EA-041B123CE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5" y="1608644"/>
            <a:ext cx="5250635" cy="3909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6455DB-9CAB-B015-9A1F-604CE5C95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6" y="1932262"/>
            <a:ext cx="5096660" cy="3549529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9CF0A78-4B46-EFA6-20F2-A2BE8F00CE8E}"/>
              </a:ext>
            </a:extLst>
          </p:cNvPr>
          <p:cNvSpPr txBox="1">
            <a:spLocks/>
          </p:cNvSpPr>
          <p:nvPr/>
        </p:nvSpPr>
        <p:spPr>
          <a:xfrm>
            <a:off x="6388743" y="4626076"/>
            <a:ext cx="5360251" cy="1030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.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on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lines</a:t>
            </a:r>
            <a:r>
              <a:rPr lang="hr-HR" b="1" dirty="0"/>
              <a:t>,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translate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into</a:t>
            </a:r>
            <a:r>
              <a:rPr lang="hr-HR" b="1" dirty="0"/>
              <a:t> Croatian.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B35E54-365F-2FEC-DA14-5BC49D0D37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" y="1584087"/>
            <a:ext cx="5991928" cy="393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F00F9AD-9972-E8C6-6AE0-E140133BA348}"/>
              </a:ext>
            </a:extLst>
          </p:cNvPr>
          <p:cNvSpPr txBox="1">
            <a:spLocks/>
          </p:cNvSpPr>
          <p:nvPr/>
        </p:nvSpPr>
        <p:spPr>
          <a:xfrm>
            <a:off x="6388743" y="5906994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B96749-15F3-62E2-C51F-7A73E998D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8" y="2710271"/>
            <a:ext cx="3115033" cy="27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518</Words>
  <Application>Microsoft Office PowerPoint</Application>
  <PresentationFormat>Widescreen</PresentationFormat>
  <Paragraphs>74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Look back 1</vt:lpstr>
      <vt:lpstr>Play the game in class and revise the use of CAPITAL LETTERS in the names of book titles.</vt:lpstr>
      <vt:lpstr>PowerPoint Presentation</vt:lpstr>
      <vt:lpstr>PowerPoint Presentation</vt:lpstr>
      <vt:lpstr>PowerPoint Presentation</vt:lpstr>
      <vt:lpstr>PowerPoint Presentation</vt:lpstr>
      <vt:lpstr>Workbook page 34.      LOOK BACK 1</vt:lpstr>
      <vt:lpstr>Workbook page 34.       LOOK BACK 1</vt:lpstr>
      <vt:lpstr>Workbook page 35.         LOOK BACK 1</vt:lpstr>
      <vt:lpstr>Workbook page 36.           LOOK BACK 1</vt:lpstr>
      <vt:lpstr>Workbook page 37.           LOOK BACK 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Lookback 1</dc:title>
  <dc:creator>Josipa</dc:creator>
  <cp:lastModifiedBy>Sanja Ivoš</cp:lastModifiedBy>
  <cp:revision>43</cp:revision>
  <dcterms:created xsi:type="dcterms:W3CDTF">2022-07-21T09:58:09Z</dcterms:created>
  <dcterms:modified xsi:type="dcterms:W3CDTF">2022-08-31T07:57:48Z</dcterms:modified>
</cp:coreProperties>
</file>